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766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5775"/>
  </p:normalViewPr>
  <p:slideViewPr>
    <p:cSldViewPr snapToGrid="0" snapToObjects="1">
      <p:cViewPr varScale="1">
        <p:scale>
          <a:sx n="110" d="100"/>
          <a:sy n="110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2B69-F11F-0148-8E38-133BC1F884E2}" type="datetimeFigureOut">
              <a:rPr lang="ar-SA" smtClean="0"/>
              <a:t>27 جمادى الأولى، 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CC62-9025-6D4D-8F69-091306C5A0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218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2B69-F11F-0148-8E38-133BC1F884E2}" type="datetimeFigureOut">
              <a:rPr lang="ar-SA" smtClean="0"/>
              <a:t>27 جمادى الأولى، 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CC62-9025-6D4D-8F69-091306C5A0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524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2B69-F11F-0148-8E38-133BC1F884E2}" type="datetimeFigureOut">
              <a:rPr lang="ar-SA" smtClean="0"/>
              <a:t>27 جمادى الأولى، 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CC62-9025-6D4D-8F69-091306C5A07C}" type="slidenum">
              <a:rPr lang="ar-SA" smtClean="0"/>
              <a:t>‹#›</a:t>
            </a:fld>
            <a:endParaRPr lang="ar-S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183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2B69-F11F-0148-8E38-133BC1F884E2}" type="datetimeFigureOut">
              <a:rPr lang="ar-SA" smtClean="0"/>
              <a:t>27 جمادى الأولى، 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CC62-9025-6D4D-8F69-091306C5A0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060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2B69-F11F-0148-8E38-133BC1F884E2}" type="datetimeFigureOut">
              <a:rPr lang="ar-SA" smtClean="0"/>
              <a:t>27 جمادى الأولى، 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CC62-9025-6D4D-8F69-091306C5A07C}" type="slidenum">
              <a:rPr lang="ar-SA" smtClean="0"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055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2B69-F11F-0148-8E38-133BC1F884E2}" type="datetimeFigureOut">
              <a:rPr lang="ar-SA" smtClean="0"/>
              <a:t>27 جمادى الأولى، 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CC62-9025-6D4D-8F69-091306C5A0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046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2B69-F11F-0148-8E38-133BC1F884E2}" type="datetimeFigureOut">
              <a:rPr lang="ar-SA" smtClean="0"/>
              <a:t>27 جمادى الأولى، 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CC62-9025-6D4D-8F69-091306C5A0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764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2B69-F11F-0148-8E38-133BC1F884E2}" type="datetimeFigureOut">
              <a:rPr lang="ar-SA" smtClean="0"/>
              <a:t>27 جمادى الأولى، 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CC62-9025-6D4D-8F69-091306C5A0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899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2B69-F11F-0148-8E38-133BC1F884E2}" type="datetimeFigureOut">
              <a:rPr lang="ar-SA" smtClean="0"/>
              <a:t>27 جمادى الأولى، 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CC62-9025-6D4D-8F69-091306C5A0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244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2B69-F11F-0148-8E38-133BC1F884E2}" type="datetimeFigureOut">
              <a:rPr lang="ar-SA" smtClean="0"/>
              <a:t>27 جمادى الأولى، 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CC62-9025-6D4D-8F69-091306C5A0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799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2B69-F11F-0148-8E38-133BC1F884E2}" type="datetimeFigureOut">
              <a:rPr lang="ar-SA" smtClean="0"/>
              <a:t>27 جمادى الأولى، 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CC62-9025-6D4D-8F69-091306C5A0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490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2B69-F11F-0148-8E38-133BC1F884E2}" type="datetimeFigureOut">
              <a:rPr lang="ar-SA" smtClean="0"/>
              <a:t>27 جمادى الأولى، 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CC62-9025-6D4D-8F69-091306C5A0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383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2B69-F11F-0148-8E38-133BC1F884E2}" type="datetimeFigureOut">
              <a:rPr lang="ar-SA" smtClean="0"/>
              <a:t>27 جمادى الأولى، 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CC62-9025-6D4D-8F69-091306C5A0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7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2B69-F11F-0148-8E38-133BC1F884E2}" type="datetimeFigureOut">
              <a:rPr lang="ar-SA" smtClean="0"/>
              <a:t>27 جمادى الأولى، 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CC62-9025-6D4D-8F69-091306C5A0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198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2B69-F11F-0148-8E38-133BC1F884E2}" type="datetimeFigureOut">
              <a:rPr lang="ar-SA" smtClean="0"/>
              <a:t>27 جمادى الأولى، 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CC62-9025-6D4D-8F69-091306C5A0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44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2B69-F11F-0148-8E38-133BC1F884E2}" type="datetimeFigureOut">
              <a:rPr lang="ar-SA" smtClean="0"/>
              <a:t>27 جمادى الأولى، 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CC62-9025-6D4D-8F69-091306C5A0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155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42B69-F11F-0148-8E38-133BC1F884E2}" type="datetimeFigureOut">
              <a:rPr lang="ar-SA" smtClean="0"/>
              <a:t>27 جمادى الأولى، 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92CC62-9025-6D4D-8F69-091306C5A0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07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461F08B4-B7FE-3B3F-3A89-4FC9D85E57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1238" y="68889"/>
            <a:ext cx="2054544" cy="25025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" name="Picture 8" descr="رسم البسملة الخط العربي, زاوية, نص png">
            <a:extLst>
              <a:ext uri="{FF2B5EF4-FFF2-40B4-BE49-F238E27FC236}">
                <a16:creationId xmlns:a16="http://schemas.microsoft.com/office/drawing/2014/main" id="{EEDB6BF6-F9EA-EDDD-9899-0AD986660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46" y="1597028"/>
            <a:ext cx="7159453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9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461F08B4-B7FE-3B3F-3A89-4FC9D85E57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1238" y="68889"/>
            <a:ext cx="2054544" cy="25025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مستطيل مستدير الزوايا 1">
            <a:extLst>
              <a:ext uri="{FF2B5EF4-FFF2-40B4-BE49-F238E27FC236}">
                <a16:creationId xmlns:a16="http://schemas.microsoft.com/office/drawing/2014/main" id="{167D8214-FE8D-DC85-AA84-754DAE85423F}"/>
              </a:ext>
            </a:extLst>
          </p:cNvPr>
          <p:cNvSpPr/>
          <p:nvPr/>
        </p:nvSpPr>
        <p:spPr>
          <a:xfrm>
            <a:off x="844952" y="1064056"/>
            <a:ext cx="8935655" cy="5163123"/>
          </a:xfrm>
          <a:prstGeom prst="roundRect">
            <a:avLst/>
          </a:prstGeom>
          <a:gradFill>
            <a:gsLst>
              <a:gs pos="0">
                <a:schemeClr val="accent1">
                  <a:tint val="65000"/>
                  <a:lumMod val="110000"/>
                </a:schemeClr>
              </a:gs>
              <a:gs pos="93000">
                <a:schemeClr val="accent1">
                  <a:tint val="9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0" algn="ctr" defTabSz="457200" rtl="1" eaLnBrk="1" latinLnBrk="0" hangingPunct="1"/>
            <a:r>
              <a:rPr lang="ar-SA" sz="4800" b="1" dirty="0">
                <a:solidFill>
                  <a:schemeClr val="tx1">
                    <a:alpha val="97408"/>
                  </a:schemeClr>
                </a:solidFill>
                <a:effectLst>
                  <a:glow rad="640119">
                    <a:schemeClr val="bg1">
                      <a:alpha val="40000"/>
                    </a:schemeClr>
                  </a:glow>
                </a:effectLst>
                <a:latin typeface="Beirut" pitchFamily="2" charset="-78"/>
                <a:cs typeface="Beirut" pitchFamily="2" charset="-78"/>
              </a:rPr>
              <a:t> محاضرة بعنوان:</a:t>
            </a:r>
          </a:p>
          <a:p>
            <a:pPr marL="0" algn="ctr" defTabSz="457200" rtl="1" eaLnBrk="1" latinLnBrk="0" hangingPunct="1"/>
            <a:r>
              <a:rPr lang="ar-SA" sz="4800" b="1" dirty="0">
                <a:solidFill>
                  <a:schemeClr val="tx1">
                    <a:alpha val="97408"/>
                  </a:schemeClr>
                </a:solidFill>
                <a:effectLst>
                  <a:glow rad="640119">
                    <a:schemeClr val="bg1">
                      <a:alpha val="40000"/>
                    </a:schemeClr>
                  </a:glow>
                </a:effectLst>
                <a:latin typeface="Beirut" pitchFamily="2" charset="-78"/>
                <a:cs typeface="Beirut" pitchFamily="2" charset="-78"/>
              </a:rPr>
              <a:t>العمل التطوعي وأثره في تعزيز القيم</a:t>
            </a:r>
          </a:p>
        </p:txBody>
      </p:sp>
    </p:spTree>
    <p:extLst>
      <p:ext uri="{BB962C8B-B14F-4D97-AF65-F5344CB8AC3E}">
        <p14:creationId xmlns:p14="http://schemas.microsoft.com/office/powerpoint/2010/main" val="5535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5B2F904-8897-01D3-EA01-84C734A62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1238" y="68889"/>
            <a:ext cx="2054544" cy="25025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مستطيل مستدير الزوايا 1">
            <a:extLst>
              <a:ext uri="{FF2B5EF4-FFF2-40B4-BE49-F238E27FC236}">
                <a16:creationId xmlns:a16="http://schemas.microsoft.com/office/drawing/2014/main" id="{3B7C84D2-C701-8192-E6D1-FAE89895B1BA}"/>
              </a:ext>
            </a:extLst>
          </p:cNvPr>
          <p:cNvSpPr/>
          <p:nvPr/>
        </p:nvSpPr>
        <p:spPr>
          <a:xfrm>
            <a:off x="844952" y="300942"/>
            <a:ext cx="8935655" cy="6389225"/>
          </a:xfrm>
          <a:prstGeom prst="roundRect">
            <a:avLst/>
          </a:prstGeom>
          <a:gradFill>
            <a:gsLst>
              <a:gs pos="0">
                <a:schemeClr val="accent1">
                  <a:tint val="65000"/>
                  <a:lumMod val="110000"/>
                </a:schemeClr>
              </a:gs>
              <a:gs pos="93000">
                <a:schemeClr val="accent1">
                  <a:tint val="9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0" algn="ctr" defTabSz="457200" rtl="1" eaLnBrk="1" latinLnBrk="0" hangingPunct="1"/>
            <a:r>
              <a:rPr lang="ar-SA" sz="4800" b="1" dirty="0">
                <a:solidFill>
                  <a:schemeClr val="tx1">
                    <a:alpha val="97408"/>
                  </a:schemeClr>
                </a:solidFill>
                <a:effectLst>
                  <a:glow rad="640119">
                    <a:schemeClr val="bg1">
                      <a:alpha val="40000"/>
                    </a:schemeClr>
                  </a:glow>
                </a:effectLst>
                <a:latin typeface="Beirut" pitchFamily="2" charset="-78"/>
                <a:cs typeface="Beirut" pitchFamily="2" charset="-78"/>
              </a:rPr>
              <a:t> </a:t>
            </a:r>
          </a:p>
          <a:p>
            <a:pPr marL="0" algn="ctr" defTabSz="457200" rtl="1" eaLnBrk="1" latinLnBrk="0" hangingPunct="1"/>
            <a:endParaRPr lang="ar-SA" sz="4000" b="1" u="sng" dirty="0">
              <a:solidFill>
                <a:srgbClr val="FF0000">
                  <a:alpha val="97408"/>
                </a:srgbClr>
              </a:solidFill>
              <a:effectLst>
                <a:glow rad="640119">
                  <a:schemeClr val="bg1">
                    <a:alpha val="40000"/>
                  </a:schemeClr>
                </a:glow>
              </a:effectLst>
              <a:latin typeface="Beirut" pitchFamily="2" charset="-78"/>
              <a:cs typeface="Beirut" pitchFamily="2" charset="-78"/>
            </a:endParaRPr>
          </a:p>
          <a:p>
            <a:pPr marL="0" algn="ctr" defTabSz="457200" rtl="1" eaLnBrk="1" latinLnBrk="0" hangingPunct="1"/>
            <a:endParaRPr lang="ar-SA" sz="4000" b="1" u="sng" dirty="0">
              <a:solidFill>
                <a:srgbClr val="FF0000">
                  <a:alpha val="97408"/>
                </a:srgbClr>
              </a:solidFill>
              <a:effectLst>
                <a:glow rad="640119">
                  <a:schemeClr val="bg1">
                    <a:alpha val="40000"/>
                  </a:schemeClr>
                </a:glow>
              </a:effectLst>
              <a:latin typeface="Beirut" pitchFamily="2" charset="-78"/>
              <a:cs typeface="Beirut" pitchFamily="2" charset="-78"/>
            </a:endParaRPr>
          </a:p>
          <a:p>
            <a:pPr marL="0" algn="ctr" defTabSz="457200" rtl="1" eaLnBrk="1" latinLnBrk="0" hangingPunct="1"/>
            <a:endParaRPr lang="ar-SA" sz="4000" b="1" u="sng" dirty="0">
              <a:solidFill>
                <a:srgbClr val="FF0000">
                  <a:alpha val="97408"/>
                </a:srgbClr>
              </a:solidFill>
              <a:effectLst>
                <a:glow rad="640119">
                  <a:schemeClr val="bg1">
                    <a:alpha val="40000"/>
                  </a:schemeClr>
                </a:glow>
              </a:effectLst>
              <a:latin typeface="Beirut" pitchFamily="2" charset="-78"/>
              <a:cs typeface="Beirut" pitchFamily="2" charset="-78"/>
            </a:endParaRPr>
          </a:p>
          <a:p>
            <a:pPr marL="0" algn="ctr" defTabSz="457200" rtl="1" eaLnBrk="1" latinLnBrk="0" hangingPunct="1"/>
            <a:r>
              <a:rPr lang="ar-SA" sz="4000" b="1" u="sng" dirty="0">
                <a:solidFill>
                  <a:srgbClr val="FF0000">
                    <a:alpha val="97408"/>
                  </a:srgbClr>
                </a:solidFill>
                <a:effectLst>
                  <a:glow rad="640119">
                    <a:schemeClr val="bg1">
                      <a:alpha val="40000"/>
                    </a:schemeClr>
                  </a:glow>
                </a:effectLst>
                <a:latin typeface="Beirut" pitchFamily="2" charset="-78"/>
                <a:cs typeface="Beirut" pitchFamily="2" charset="-78"/>
              </a:rPr>
              <a:t>عناصر اللقاء</a:t>
            </a:r>
          </a:p>
          <a:p>
            <a:pPr marL="1143000" lvl="1" indent="-685800" algn="r" rtl="1">
              <a:buFont typeface="Wingdings" pitchFamily="2" charset="2"/>
              <a:buChar char="Ø"/>
            </a:pPr>
            <a:r>
              <a:rPr lang="ar-SA" sz="3200" dirty="0">
                <a:solidFill>
                  <a:schemeClr val="tx1">
                    <a:alpha val="97408"/>
                  </a:schemeClr>
                </a:solidFill>
                <a:effectLst>
                  <a:glow rad="640119">
                    <a:schemeClr val="bg1">
                      <a:alpha val="40000"/>
                    </a:schemeClr>
                  </a:glow>
                </a:effectLst>
                <a:latin typeface="Beirut" pitchFamily="2" charset="-78"/>
                <a:cs typeface="Beirut" pitchFamily="2" charset="-78"/>
              </a:rPr>
              <a:t>شرح التعريف</a:t>
            </a:r>
          </a:p>
          <a:p>
            <a:pPr marL="1143000" lvl="1" indent="-685800" algn="r" rtl="1">
              <a:buFont typeface="Wingdings" pitchFamily="2" charset="2"/>
              <a:buChar char="Ø"/>
            </a:pPr>
            <a:r>
              <a:rPr lang="ar-SA" sz="3200" dirty="0">
                <a:solidFill>
                  <a:schemeClr val="tx1">
                    <a:alpha val="97408"/>
                  </a:schemeClr>
                </a:solidFill>
                <a:effectLst>
                  <a:glow rad="640119">
                    <a:schemeClr val="bg1">
                      <a:alpha val="40000"/>
                    </a:schemeClr>
                  </a:glow>
                </a:effectLst>
                <a:latin typeface="Beirut" pitchFamily="2" charset="-78"/>
                <a:cs typeface="Beirut" pitchFamily="2" charset="-78"/>
              </a:rPr>
              <a:t>التطوع في الكتاب والسنة</a:t>
            </a:r>
          </a:p>
          <a:p>
            <a:pPr marL="1143000" lvl="1" indent="-685800" algn="r" rtl="1">
              <a:buFont typeface="Wingdings" pitchFamily="2" charset="2"/>
              <a:buChar char="Ø"/>
            </a:pPr>
            <a:r>
              <a:rPr lang="ar-SA" sz="3200" dirty="0">
                <a:solidFill>
                  <a:schemeClr val="tx1">
                    <a:alpha val="97408"/>
                  </a:schemeClr>
                </a:solidFill>
                <a:effectLst>
                  <a:glow rad="640119">
                    <a:schemeClr val="bg1">
                      <a:alpha val="40000"/>
                    </a:schemeClr>
                  </a:glow>
                </a:effectLst>
                <a:latin typeface="Beirut" pitchFamily="2" charset="-78"/>
                <a:cs typeface="Beirut" pitchFamily="2" charset="-78"/>
              </a:rPr>
              <a:t>مصادر القيم</a:t>
            </a:r>
          </a:p>
          <a:p>
            <a:pPr marL="1143000" lvl="1" indent="-685800" algn="r" rtl="1">
              <a:buFont typeface="Wingdings" pitchFamily="2" charset="2"/>
              <a:buChar char="Ø"/>
            </a:pPr>
            <a:r>
              <a:rPr lang="ar-SA" sz="3200" dirty="0">
                <a:solidFill>
                  <a:schemeClr val="tx1">
                    <a:alpha val="97408"/>
                  </a:schemeClr>
                </a:solidFill>
                <a:effectLst>
                  <a:glow rad="640119">
                    <a:schemeClr val="bg1">
                      <a:alpha val="40000"/>
                    </a:schemeClr>
                  </a:glow>
                </a:effectLst>
                <a:latin typeface="Beirut" pitchFamily="2" charset="-78"/>
                <a:cs typeface="Beirut" pitchFamily="2" charset="-78"/>
              </a:rPr>
              <a:t>الأهداف التربوية للعمل التطوعي على مستوى الفرد والجماعة</a:t>
            </a:r>
          </a:p>
          <a:p>
            <a:pPr marL="1143000" lvl="1" indent="-685800" algn="r" rtl="1">
              <a:buFont typeface="Wingdings" pitchFamily="2" charset="2"/>
              <a:buChar char="Ø"/>
            </a:pPr>
            <a:r>
              <a:rPr lang="ar-SA" sz="3200" dirty="0">
                <a:solidFill>
                  <a:schemeClr val="tx1">
                    <a:alpha val="97408"/>
                  </a:schemeClr>
                </a:solidFill>
                <a:effectLst>
                  <a:glow rad="640119">
                    <a:schemeClr val="bg1">
                      <a:alpha val="40000"/>
                    </a:schemeClr>
                  </a:glow>
                </a:effectLst>
                <a:latin typeface="Beirut" pitchFamily="2" charset="-78"/>
                <a:cs typeface="Beirut" pitchFamily="2" charset="-78"/>
              </a:rPr>
              <a:t>الآثار الإيجابية للتطوع على المتطوع والمجتمع</a:t>
            </a:r>
          </a:p>
          <a:p>
            <a:pPr marL="1143000" lvl="1" indent="-685800" algn="r" rtl="1">
              <a:buFont typeface="Wingdings" pitchFamily="2" charset="2"/>
              <a:buChar char="Ø"/>
            </a:pPr>
            <a:r>
              <a:rPr lang="ar-SA" sz="3200" dirty="0">
                <a:solidFill>
                  <a:schemeClr val="tx1">
                    <a:alpha val="97408"/>
                  </a:schemeClr>
                </a:solidFill>
                <a:effectLst>
                  <a:glow rad="640119">
                    <a:schemeClr val="bg1">
                      <a:alpha val="40000"/>
                    </a:schemeClr>
                  </a:glow>
                </a:effectLst>
                <a:latin typeface="Beirut" pitchFamily="2" charset="-78"/>
                <a:cs typeface="Beirut" pitchFamily="2" charset="-78"/>
              </a:rPr>
              <a:t>مجالات التطوع</a:t>
            </a:r>
          </a:p>
          <a:p>
            <a:pPr marL="1143000" lvl="1" indent="-685800" algn="r" rtl="1">
              <a:buFont typeface="Wingdings" pitchFamily="2" charset="2"/>
              <a:buChar char="Ø"/>
            </a:pPr>
            <a:r>
              <a:rPr lang="ar-SA" sz="3200" dirty="0">
                <a:solidFill>
                  <a:schemeClr val="tx1">
                    <a:alpha val="97408"/>
                  </a:schemeClr>
                </a:solidFill>
                <a:effectLst>
                  <a:glow rad="640119">
                    <a:schemeClr val="bg1">
                      <a:alpha val="40000"/>
                    </a:schemeClr>
                  </a:glow>
                </a:effectLst>
                <a:latin typeface="Beirut" pitchFamily="2" charset="-78"/>
                <a:cs typeface="Beirut" pitchFamily="2" charset="-78"/>
              </a:rPr>
              <a:t>ضوابط العمل التطوعي</a:t>
            </a:r>
          </a:p>
          <a:p>
            <a:pPr marL="1143000" lvl="1" indent="-685800" algn="r" rtl="1">
              <a:buFont typeface="Wingdings" pitchFamily="2" charset="2"/>
              <a:buChar char="Ø"/>
            </a:pPr>
            <a:r>
              <a:rPr lang="ar-SA" sz="3200" dirty="0">
                <a:solidFill>
                  <a:schemeClr val="tx1">
                    <a:alpha val="97408"/>
                  </a:schemeClr>
                </a:solidFill>
                <a:effectLst>
                  <a:glow rad="640119">
                    <a:schemeClr val="bg1">
                      <a:alpha val="40000"/>
                    </a:schemeClr>
                  </a:glow>
                </a:effectLst>
                <a:latin typeface="Beirut" pitchFamily="2" charset="-78"/>
                <a:cs typeface="Beirut" pitchFamily="2" charset="-78"/>
              </a:rPr>
              <a:t>عوامل نجاح العمل التطوعي</a:t>
            </a:r>
          </a:p>
          <a:p>
            <a:pPr marL="1143000" lvl="1" indent="-685800" algn="r" rtl="1">
              <a:buFont typeface="Wingdings" pitchFamily="2" charset="2"/>
              <a:buChar char="Ø"/>
            </a:pPr>
            <a:r>
              <a:rPr lang="ar-SA" sz="3200" dirty="0">
                <a:solidFill>
                  <a:schemeClr val="tx1">
                    <a:alpha val="97408"/>
                  </a:schemeClr>
                </a:solidFill>
                <a:effectLst>
                  <a:glow rad="640119">
                    <a:schemeClr val="bg1">
                      <a:alpha val="40000"/>
                    </a:schemeClr>
                  </a:glow>
                </a:effectLst>
                <a:latin typeface="Beirut" pitchFamily="2" charset="-78"/>
                <a:cs typeface="Beirut" pitchFamily="2" charset="-78"/>
              </a:rPr>
              <a:t>كيف يعزز العمل التطوعي القيم النبيلة</a:t>
            </a:r>
          </a:p>
          <a:p>
            <a:pPr marL="1143000" lvl="1" indent="-685800" algn="r" rtl="1">
              <a:buFont typeface="Wingdings" pitchFamily="2" charset="2"/>
              <a:buChar char="Ø"/>
            </a:pPr>
            <a:endParaRPr lang="ar-SA" sz="3200" dirty="0">
              <a:solidFill>
                <a:schemeClr val="tx1">
                  <a:alpha val="97408"/>
                </a:schemeClr>
              </a:solidFill>
              <a:effectLst>
                <a:glow rad="640119">
                  <a:schemeClr val="bg1">
                    <a:alpha val="40000"/>
                  </a:schemeClr>
                </a:glow>
              </a:effectLst>
              <a:latin typeface="Beirut" pitchFamily="2" charset="-78"/>
              <a:cs typeface="Beirut" pitchFamily="2" charset="-78"/>
            </a:endParaRPr>
          </a:p>
          <a:p>
            <a:pPr marL="1143000" lvl="1" indent="-685800" algn="r" rtl="1">
              <a:buFont typeface="Wingdings" pitchFamily="2" charset="2"/>
              <a:buChar char="Ø"/>
            </a:pPr>
            <a:endParaRPr lang="ar-SA" sz="3200" dirty="0">
              <a:solidFill>
                <a:schemeClr val="tx1">
                  <a:alpha val="97408"/>
                </a:schemeClr>
              </a:solidFill>
              <a:effectLst>
                <a:glow rad="640119">
                  <a:schemeClr val="bg1">
                    <a:alpha val="40000"/>
                  </a:schemeClr>
                </a:glow>
              </a:effectLst>
              <a:latin typeface="Beirut" pitchFamily="2" charset="-78"/>
              <a:cs typeface="Beirut" pitchFamily="2" charset="-78"/>
            </a:endParaRPr>
          </a:p>
          <a:p>
            <a:pPr marL="1143000" lvl="1" indent="-685800" algn="r" rtl="1">
              <a:buFont typeface="Wingdings" pitchFamily="2" charset="2"/>
              <a:buChar char="Ø"/>
            </a:pPr>
            <a:endParaRPr lang="ar-SA" sz="3200" dirty="0">
              <a:solidFill>
                <a:schemeClr val="tx1">
                  <a:alpha val="97408"/>
                </a:schemeClr>
              </a:solidFill>
              <a:effectLst>
                <a:glow rad="640119">
                  <a:schemeClr val="bg1">
                    <a:alpha val="40000"/>
                  </a:schemeClr>
                </a:glow>
              </a:effectLst>
              <a:latin typeface="Beirut" pitchFamily="2" charset="-78"/>
              <a:cs typeface="Beirut" pitchFamily="2" charset="-78"/>
            </a:endParaRPr>
          </a:p>
          <a:p>
            <a:pPr marL="1143000" lvl="1" indent="-685800" algn="r" rtl="1">
              <a:buFont typeface="Wingdings" pitchFamily="2" charset="2"/>
              <a:buChar char="Ø"/>
            </a:pPr>
            <a:endParaRPr lang="ar-SA" sz="3200" dirty="0">
              <a:solidFill>
                <a:schemeClr val="tx1">
                  <a:alpha val="97408"/>
                </a:schemeClr>
              </a:solidFill>
              <a:effectLst>
                <a:glow rad="640119">
                  <a:schemeClr val="bg1">
                    <a:alpha val="40000"/>
                  </a:schemeClr>
                </a:glow>
              </a:effectLst>
              <a:latin typeface="Beirut" pitchFamily="2" charset="-78"/>
              <a:cs typeface="Beirut" pitchFamily="2" charset="-78"/>
            </a:endParaRPr>
          </a:p>
          <a:p>
            <a:pPr algn="ctr" defTabSz="457200" rtl="1" eaLnBrk="1" latinLnBrk="0" hangingPunct="1"/>
            <a:endParaRPr lang="ar-SA" sz="3200" b="1" dirty="0">
              <a:solidFill>
                <a:schemeClr val="tx1">
                  <a:alpha val="97408"/>
                </a:schemeClr>
              </a:solidFill>
              <a:effectLst>
                <a:glow rad="640119">
                  <a:schemeClr val="bg1">
                    <a:alpha val="40000"/>
                  </a:schemeClr>
                </a:glow>
              </a:effectLst>
              <a:latin typeface="Baghdad" pitchFamily="2" charset="-78"/>
              <a:cs typeface="Baghdad" pitchFamily="2" charset="-78"/>
            </a:endParaRPr>
          </a:p>
          <a:p>
            <a:pPr algn="ctr" defTabSz="457200" rtl="1" eaLnBrk="1" latinLnBrk="0" hangingPunct="1"/>
            <a:endParaRPr lang="ar-SA" sz="4800" b="1" dirty="0">
              <a:solidFill>
                <a:schemeClr val="tx1">
                  <a:alpha val="97408"/>
                </a:schemeClr>
              </a:solidFill>
              <a:effectLst>
                <a:glow rad="640119">
                  <a:schemeClr val="bg1">
                    <a:alpha val="40000"/>
                  </a:schemeClr>
                </a:glow>
              </a:effectLst>
              <a:latin typeface="Beirut" pitchFamily="2" charset="-78"/>
              <a:cs typeface="Beiru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316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_15992239_TF10001060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992239_TF10001060" id="{8E1DD35F-60D7-4974-8C91-3EE949B11160}" vid="{3DC6FB1D-D4C2-4A59-BABA-436336FE55C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{8906CD46-6CD8-3941-A8C8-3E4F9C52B927}tf10001060</Template>
  <TotalTime>496</TotalTime>
  <Words>50</Words>
  <Application>Microsoft Macintosh PowerPoint</Application>
  <PresentationFormat>شاشة عريضة</PresentationFormat>
  <Paragraphs>20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10" baseType="lpstr">
      <vt:lpstr>Arial</vt:lpstr>
      <vt:lpstr>Baghdad</vt:lpstr>
      <vt:lpstr>Beirut</vt:lpstr>
      <vt:lpstr>Trebuchet MS</vt:lpstr>
      <vt:lpstr>Wingdings</vt:lpstr>
      <vt:lpstr>Wingdings 3</vt:lpstr>
      <vt:lpstr>Office_15992239_TF10001060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Abdulmajeed A. Alsharqi</dc:creator>
  <cp:lastModifiedBy>Abdulmajeed A. Alsharqi</cp:lastModifiedBy>
  <cp:revision>5</cp:revision>
  <dcterms:created xsi:type="dcterms:W3CDTF">2022-08-24T10:31:29Z</dcterms:created>
  <dcterms:modified xsi:type="dcterms:W3CDTF">2022-12-20T15:01:25Z</dcterms:modified>
</cp:coreProperties>
</file>